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3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6D3EE"/>
    <a:srgbClr val="156082"/>
    <a:srgbClr val="035D9B"/>
    <a:srgbClr val="A50021"/>
    <a:srgbClr val="B320BE"/>
    <a:srgbClr val="31868F"/>
    <a:srgbClr val="B72E23"/>
    <a:srgbClr val="D67A00"/>
    <a:srgbClr val="0B7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6279" autoAdjust="0"/>
  </p:normalViewPr>
  <p:slideViewPr>
    <p:cSldViewPr snapToGrid="0">
      <p:cViewPr varScale="1">
        <p:scale>
          <a:sx n="46" d="100"/>
          <a:sy n="46" d="100"/>
        </p:scale>
        <p:origin x="1884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41999" cy="341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C682D-75DB-48E3-B83D-9D9C2FF4DAA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64891-4375-456E-BBB3-D627C0358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8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64891-4375-456E-BBB3-D627C0358DB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4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7738" y="1243013"/>
            <a:ext cx="23717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D64891-4375-456E-BBB3-D627C0358DB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725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7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79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87" indent="0" algn="ctr">
              <a:buNone/>
              <a:defRPr sz="1653"/>
            </a:lvl2pPr>
            <a:lvl3pPr marL="755973" indent="0" algn="ctr">
              <a:buNone/>
              <a:defRPr sz="1488"/>
            </a:lvl3pPr>
            <a:lvl4pPr marL="1133961" indent="0" algn="ctr">
              <a:buNone/>
              <a:defRPr sz="1323"/>
            </a:lvl4pPr>
            <a:lvl5pPr marL="1511947" indent="0" algn="ctr">
              <a:buNone/>
              <a:defRPr sz="1323"/>
            </a:lvl5pPr>
            <a:lvl6pPr marL="1889933" indent="0" algn="ctr">
              <a:buNone/>
              <a:defRPr sz="1323"/>
            </a:lvl6pPr>
            <a:lvl7pPr marL="2267920" indent="0" algn="ctr">
              <a:buNone/>
              <a:defRPr sz="1323"/>
            </a:lvl7pPr>
            <a:lvl8pPr marL="2645907" indent="0" algn="ctr">
              <a:buNone/>
              <a:defRPr sz="1323"/>
            </a:lvl8pPr>
            <a:lvl9pPr marL="3023894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31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4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09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09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8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7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6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947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93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920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907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894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04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48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1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87" indent="0">
              <a:buNone/>
              <a:defRPr sz="1653" b="1"/>
            </a:lvl2pPr>
            <a:lvl3pPr marL="755973" indent="0">
              <a:buNone/>
              <a:defRPr sz="1488" b="1"/>
            </a:lvl3pPr>
            <a:lvl4pPr marL="1133961" indent="0">
              <a:buNone/>
              <a:defRPr sz="1323" b="1"/>
            </a:lvl4pPr>
            <a:lvl5pPr marL="1511947" indent="0">
              <a:buNone/>
              <a:defRPr sz="1323" b="1"/>
            </a:lvl5pPr>
            <a:lvl6pPr marL="1889933" indent="0">
              <a:buNone/>
              <a:defRPr sz="1323" b="1"/>
            </a:lvl6pPr>
            <a:lvl7pPr marL="2267920" indent="0">
              <a:buNone/>
              <a:defRPr sz="1323" b="1"/>
            </a:lvl7pPr>
            <a:lvl8pPr marL="2645907" indent="0">
              <a:buNone/>
              <a:defRPr sz="1323" b="1"/>
            </a:lvl8pPr>
            <a:lvl9pPr marL="3023894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1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87" indent="0">
              <a:buNone/>
              <a:defRPr sz="1653" b="1"/>
            </a:lvl2pPr>
            <a:lvl3pPr marL="755973" indent="0">
              <a:buNone/>
              <a:defRPr sz="1488" b="1"/>
            </a:lvl3pPr>
            <a:lvl4pPr marL="1133961" indent="0">
              <a:buNone/>
              <a:defRPr sz="1323" b="1"/>
            </a:lvl4pPr>
            <a:lvl5pPr marL="1511947" indent="0">
              <a:buNone/>
              <a:defRPr sz="1323" b="1"/>
            </a:lvl5pPr>
            <a:lvl6pPr marL="1889933" indent="0">
              <a:buNone/>
              <a:defRPr sz="1323" b="1"/>
            </a:lvl6pPr>
            <a:lvl7pPr marL="2267920" indent="0">
              <a:buNone/>
              <a:defRPr sz="1323" b="1"/>
            </a:lvl7pPr>
            <a:lvl8pPr marL="2645907" indent="0">
              <a:buNone/>
              <a:defRPr sz="1323" b="1"/>
            </a:lvl8pPr>
            <a:lvl9pPr marL="3023894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40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09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6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87" indent="0">
              <a:buNone/>
              <a:defRPr sz="1157"/>
            </a:lvl2pPr>
            <a:lvl3pPr marL="755973" indent="0">
              <a:buNone/>
              <a:defRPr sz="992"/>
            </a:lvl3pPr>
            <a:lvl4pPr marL="1133961" indent="0">
              <a:buNone/>
              <a:defRPr sz="827"/>
            </a:lvl4pPr>
            <a:lvl5pPr marL="1511947" indent="0">
              <a:buNone/>
              <a:defRPr sz="827"/>
            </a:lvl5pPr>
            <a:lvl6pPr marL="1889933" indent="0">
              <a:buNone/>
              <a:defRPr sz="827"/>
            </a:lvl6pPr>
            <a:lvl7pPr marL="2267920" indent="0">
              <a:buNone/>
              <a:defRPr sz="827"/>
            </a:lvl7pPr>
            <a:lvl8pPr marL="2645907" indent="0">
              <a:buNone/>
              <a:defRPr sz="827"/>
            </a:lvl8pPr>
            <a:lvl9pPr marL="3023894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74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6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87" indent="0">
              <a:buNone/>
              <a:defRPr sz="2315"/>
            </a:lvl2pPr>
            <a:lvl3pPr marL="755973" indent="0">
              <a:buNone/>
              <a:defRPr sz="1984"/>
            </a:lvl3pPr>
            <a:lvl4pPr marL="1133961" indent="0">
              <a:buNone/>
              <a:defRPr sz="1653"/>
            </a:lvl4pPr>
            <a:lvl5pPr marL="1511947" indent="0">
              <a:buNone/>
              <a:defRPr sz="1653"/>
            </a:lvl5pPr>
            <a:lvl6pPr marL="1889933" indent="0">
              <a:buNone/>
              <a:defRPr sz="1653"/>
            </a:lvl6pPr>
            <a:lvl7pPr marL="2267920" indent="0">
              <a:buNone/>
              <a:defRPr sz="1653"/>
            </a:lvl7pPr>
            <a:lvl8pPr marL="2645907" indent="0">
              <a:buNone/>
              <a:defRPr sz="1653"/>
            </a:lvl8pPr>
            <a:lvl9pPr marL="3023894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87" indent="0">
              <a:buNone/>
              <a:defRPr sz="1157"/>
            </a:lvl2pPr>
            <a:lvl3pPr marL="755973" indent="0">
              <a:buNone/>
              <a:defRPr sz="992"/>
            </a:lvl3pPr>
            <a:lvl4pPr marL="1133961" indent="0">
              <a:buNone/>
              <a:defRPr sz="827"/>
            </a:lvl4pPr>
            <a:lvl5pPr marL="1511947" indent="0">
              <a:buNone/>
              <a:defRPr sz="827"/>
            </a:lvl5pPr>
            <a:lvl6pPr marL="1889933" indent="0">
              <a:buNone/>
              <a:defRPr sz="827"/>
            </a:lvl6pPr>
            <a:lvl7pPr marL="2267920" indent="0">
              <a:buNone/>
              <a:defRPr sz="827"/>
            </a:lvl7pPr>
            <a:lvl8pPr marL="2645907" indent="0">
              <a:buNone/>
              <a:defRPr sz="827"/>
            </a:lvl8pPr>
            <a:lvl9pPr marL="3023894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1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5C8245-4AAD-412A-8437-F00B9866482D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42571C-A8DF-4CFE-BCB9-A746C0958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53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73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94" indent="-188994" algn="l" defTabSz="755973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80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67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953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940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927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914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900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888" indent="-188994" algn="l" defTabSz="75597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87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73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61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947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933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920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907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894" algn="l" defTabSz="755973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2.wdp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1.wdp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microsoft.com/office/2007/relationships/hdphoto" Target="../media/hdphoto7.wdp"/><Relationship Id="rId3" Type="http://schemas.openxmlformats.org/officeDocument/2006/relationships/image" Target="../media/image2.png"/><Relationship Id="rId7" Type="http://schemas.microsoft.com/office/2007/relationships/hdphoto" Target="../media/hdphoto4.wdp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microsoft.com/office/2007/relationships/hdphoto" Target="../media/hdphoto6.wdp"/><Relationship Id="rId5" Type="http://schemas.microsoft.com/office/2007/relationships/hdphoto" Target="../media/hdphoto3.wdp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microsoft.com/office/2007/relationships/hdphoto" Target="../media/hdphoto5.wdp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9A1BF-8BF2-4DC0-E9F8-40412794F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310" y="193702"/>
            <a:ext cx="6691051" cy="1338102"/>
          </a:xfrm>
        </p:spPr>
        <p:txBody>
          <a:bodyPr>
            <a:noAutofit/>
          </a:bodyPr>
          <a:lstStyle/>
          <a:p>
            <a:r>
              <a:rPr lang="ja-JP" altLang="en-US" sz="28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当てはまるものはありませんか？</a:t>
            </a:r>
            <a:br>
              <a:rPr lang="en-US" altLang="ja-JP" sz="28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学生生活に潜む</a:t>
            </a:r>
            <a:r>
              <a:rPr lang="ja-JP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危険</a:t>
            </a:r>
            <a:endParaRPr lang="ja-JP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2459AF8-686F-5B61-552F-7DB23BA3DB39}"/>
              </a:ext>
            </a:extLst>
          </p:cNvPr>
          <p:cNvSpPr/>
          <p:nvPr/>
        </p:nvSpPr>
        <p:spPr>
          <a:xfrm>
            <a:off x="195649" y="1717670"/>
            <a:ext cx="2288766" cy="2954216"/>
          </a:xfrm>
          <a:prstGeom prst="roundRect">
            <a:avLst/>
          </a:prstGeom>
          <a:solidFill>
            <a:srgbClr val="5D5F05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1" name="図 30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68740B46-5C4B-DA6F-F04B-1CCF7BCA6ACE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829" y="1903752"/>
            <a:ext cx="891502" cy="891502"/>
          </a:xfrm>
          <a:prstGeom prst="rect">
            <a:avLst/>
          </a:prstGeom>
          <a:noFill/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7B41DB-F3B8-9450-2F6F-EC9A85EF03B7}"/>
              </a:ext>
            </a:extLst>
          </p:cNvPr>
          <p:cNvSpPr txBox="1"/>
          <p:nvPr/>
        </p:nvSpPr>
        <p:spPr>
          <a:xfrm>
            <a:off x="233266" y="2757376"/>
            <a:ext cx="2213529" cy="14619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i="1" u="sng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「高額報酬」</a:t>
            </a:r>
            <a:endParaRPr kumimoji="1" lang="en-US" altLang="ja-JP" sz="1600" b="1" i="1" u="sng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r"/>
            <a:r>
              <a:rPr kumimoji="1" lang="ja-JP" altLang="en-US" sz="1600" b="1" i="1" u="sng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「楽な仕事」</a:t>
            </a:r>
            <a:endParaRPr kumimoji="1" lang="en-US" altLang="ja-JP" sz="1600" b="1" i="1" u="sng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600" b="1" i="1" u="sng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「即日入金」</a:t>
            </a:r>
            <a:endParaRPr kumimoji="1" lang="en-US" altLang="ja-JP" sz="1200" b="1" u="sng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甘い言葉に惑わされて</a:t>
            </a:r>
            <a:r>
              <a:rPr kumimoji="1" lang="ja-JP" altLang="en-US" b="1" u="sng" dirty="0">
                <a:solidFill>
                  <a:srgbClr val="FFFF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犯罪に加担</a:t>
            </a:r>
            <a:r>
              <a:rPr kumimoji="1" lang="ja-JP" altLang="en-US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してはいけません</a:t>
            </a:r>
            <a:r>
              <a: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!</a:t>
            </a: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CCCDEC0E-DA8D-AAF3-2052-4900AF5608AF}"/>
              </a:ext>
            </a:extLst>
          </p:cNvPr>
          <p:cNvSpPr txBox="1">
            <a:spLocks/>
          </p:cNvSpPr>
          <p:nvPr/>
        </p:nvSpPr>
        <p:spPr>
          <a:xfrm>
            <a:off x="347912" y="8878586"/>
            <a:ext cx="6863845" cy="12259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自分は大丈夫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と思わず、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自分事としてとらえる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ことが</a:t>
            </a:r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大切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悩みや不安があれば、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迷わず各大学等の学生相談窓口や</a:t>
            </a:r>
            <a:endParaRPr lang="en-US" altLang="ja-JP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自治体の相談窓口等へご連絡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ください。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6" name="図 65" descr="和文ヨコ小">
            <a:extLst>
              <a:ext uri="{FF2B5EF4-FFF2-40B4-BE49-F238E27FC236}">
                <a16:creationId xmlns:a16="http://schemas.microsoft.com/office/drawing/2014/main" id="{8A20058E-946F-EB23-42BB-6C65EC9802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65" y="10117697"/>
            <a:ext cx="1795544" cy="52982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矢印: 下 67">
            <a:extLst>
              <a:ext uri="{FF2B5EF4-FFF2-40B4-BE49-F238E27FC236}">
                <a16:creationId xmlns:a16="http://schemas.microsoft.com/office/drawing/2014/main" id="{F8E0E904-2831-0BA9-13E4-0C946CBDB1DC}"/>
              </a:ext>
            </a:extLst>
          </p:cNvPr>
          <p:cNvSpPr/>
          <p:nvPr/>
        </p:nvSpPr>
        <p:spPr>
          <a:xfrm>
            <a:off x="2407555" y="7897300"/>
            <a:ext cx="2744558" cy="693549"/>
          </a:xfrm>
          <a:prstGeom prst="downArrow">
            <a:avLst>
              <a:gd name="adj1" fmla="val 50000"/>
              <a:gd name="adj2" fmla="val 59687"/>
            </a:avLst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94AC7C19-DB3E-91E7-6514-B093BCC9A24B}"/>
              </a:ext>
            </a:extLst>
          </p:cNvPr>
          <p:cNvSpPr/>
          <p:nvPr/>
        </p:nvSpPr>
        <p:spPr>
          <a:xfrm>
            <a:off x="6067978" y="6530489"/>
            <a:ext cx="157163" cy="143433"/>
          </a:xfrm>
          <a:prstGeom prst="downArrow">
            <a:avLst/>
          </a:prstGeom>
          <a:solidFill>
            <a:schemeClr val="accent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F702039F-B5B4-4003-DA22-D9185F605FCF}"/>
              </a:ext>
            </a:extLst>
          </p:cNvPr>
          <p:cNvSpPr/>
          <p:nvPr/>
        </p:nvSpPr>
        <p:spPr>
          <a:xfrm>
            <a:off x="364825" y="1844528"/>
            <a:ext cx="947779" cy="881557"/>
          </a:xfrm>
          <a:prstGeom prst="ellipse">
            <a:avLst/>
          </a:prstGeom>
          <a:solidFill>
            <a:srgbClr val="7C7F0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808000"/>
              </a:highlight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7CA9639-FEFE-112D-1409-0561F607F773}"/>
              </a:ext>
            </a:extLst>
          </p:cNvPr>
          <p:cNvSpPr txBox="1"/>
          <p:nvPr/>
        </p:nvSpPr>
        <p:spPr>
          <a:xfrm>
            <a:off x="354764" y="2001583"/>
            <a:ext cx="960950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闇バイト</a:t>
            </a:r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による</a:t>
            </a:r>
            <a:endParaRPr kumimoji="1" lang="en-US" altLang="ja-JP" sz="1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犯罪加担</a:t>
            </a:r>
            <a:endParaRPr lang="en-US" altLang="ja-JP" sz="105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F5C7C275-89B8-BD63-52E9-7D70641FBF4B}"/>
              </a:ext>
            </a:extLst>
          </p:cNvPr>
          <p:cNvGrpSpPr/>
          <p:nvPr/>
        </p:nvGrpSpPr>
        <p:grpSpPr>
          <a:xfrm>
            <a:off x="2698749" y="4806888"/>
            <a:ext cx="2317333" cy="2981460"/>
            <a:chOff x="2665017" y="1710222"/>
            <a:chExt cx="2317333" cy="2961664"/>
          </a:xfrm>
        </p:grpSpPr>
        <p:sp>
          <p:nvSpPr>
            <p:cNvPr id="35" name="四角形: 角を丸くする 34">
              <a:extLst>
                <a:ext uri="{FF2B5EF4-FFF2-40B4-BE49-F238E27FC236}">
                  <a16:creationId xmlns:a16="http://schemas.microsoft.com/office/drawing/2014/main" id="{7849919A-8108-3C24-10E4-E823FE9B41D7}"/>
                </a:ext>
              </a:extLst>
            </p:cNvPr>
            <p:cNvSpPr/>
            <p:nvPr/>
          </p:nvSpPr>
          <p:spPr>
            <a:xfrm>
              <a:off x="2665017" y="1717670"/>
              <a:ext cx="2288766" cy="2954216"/>
            </a:xfrm>
            <a:prstGeom prst="roundRect">
              <a:avLst/>
            </a:prstGeom>
            <a:solidFill>
              <a:srgbClr val="8B252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798FAB39-60DA-C21A-8E8E-DB3925225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72852" y="1710222"/>
              <a:ext cx="1174281" cy="1174281"/>
            </a:xfrm>
            <a:prstGeom prst="rect">
              <a:avLst/>
            </a:prstGeom>
            <a:noFill/>
          </p:spPr>
        </p:pic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75BF3EA9-03FB-5B63-9917-09FEB395EF0A}"/>
                </a:ext>
              </a:extLst>
            </p:cNvPr>
            <p:cNvSpPr txBox="1"/>
            <p:nvPr/>
          </p:nvSpPr>
          <p:spPr>
            <a:xfrm>
              <a:off x="2680438" y="2820670"/>
              <a:ext cx="2301912" cy="1574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「楽に単位がとれる授業教えてあげるから、連絡先教えて」</a:t>
              </a:r>
              <a:endParaRPr kumimoji="1" lang="en-US" altLang="ja-JP" sz="1200" b="1" dirty="0">
                <a:solidFill>
                  <a:srgbClr val="96D3E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spcBef>
                  <a:spcPts val="600"/>
                </a:spcBef>
              </a:pPr>
              <a:r>
                <a:rPr kumimoji="1"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親切を装って近づく</a:t>
              </a:r>
              <a:r>
                <a:rPr kumimoji="1" lang="ja-JP" altLang="en-US" sz="16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怪しそうなサークル・団体</a:t>
              </a:r>
              <a:r>
                <a:rPr kumimoji="1"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に注意しましょう。</a:t>
              </a:r>
              <a:endPara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793B-BD03-EE92-8211-7E2F57D2D38F}"/>
              </a:ext>
            </a:extLst>
          </p:cNvPr>
          <p:cNvSpPr txBox="1"/>
          <p:nvPr/>
        </p:nvSpPr>
        <p:spPr>
          <a:xfrm>
            <a:off x="6845703" y="245022"/>
            <a:ext cx="63561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別添１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BEFB7F6C-16AB-7C56-B4A7-1EB28A146B13}"/>
              </a:ext>
            </a:extLst>
          </p:cNvPr>
          <p:cNvGrpSpPr/>
          <p:nvPr/>
        </p:nvGrpSpPr>
        <p:grpSpPr>
          <a:xfrm>
            <a:off x="5057046" y="4849160"/>
            <a:ext cx="2452502" cy="2952821"/>
            <a:chOff x="-2848764" y="6242839"/>
            <a:chExt cx="2452502" cy="2954216"/>
          </a:xfrm>
        </p:grpSpPr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48A802CF-5C75-97C4-6BE5-D71D4F4D30AC}"/>
                </a:ext>
              </a:extLst>
            </p:cNvPr>
            <p:cNvSpPr/>
            <p:nvPr/>
          </p:nvSpPr>
          <p:spPr>
            <a:xfrm>
              <a:off x="-2816543" y="6242839"/>
              <a:ext cx="2345642" cy="2954216"/>
            </a:xfrm>
            <a:prstGeom prst="roundRect">
              <a:avLst/>
            </a:prstGeom>
            <a:solidFill>
              <a:schemeClr val="tx2">
                <a:lumMod val="90000"/>
                <a:lumOff val="1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D817C639-B3DE-F528-2CBF-7FCEA8F757BC}"/>
                </a:ext>
              </a:extLst>
            </p:cNvPr>
            <p:cNvSpPr txBox="1"/>
            <p:nvPr/>
          </p:nvSpPr>
          <p:spPr>
            <a:xfrm>
              <a:off x="-2848764" y="7318945"/>
              <a:ext cx="2452502" cy="1365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「バレなければ</a:t>
              </a:r>
              <a:r>
                <a:rPr kumimoji="1" lang="en-US" altLang="ja-JP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20</a:t>
              </a:r>
              <a:r>
                <a:rPr kumimoji="1" lang="ja-JP" altLang="en-US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歳未満の飲酒も大丈夫」</a:t>
              </a:r>
              <a:endParaRPr kumimoji="1" lang="en-US" altLang="ja-JP" sz="1200" b="1" u="sng" dirty="0">
                <a:solidFill>
                  <a:srgbClr val="FFFF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spcBef>
                  <a:spcPts val="800"/>
                </a:spcBef>
              </a:pPr>
              <a:r>
                <a:rPr kumimoji="1" lang="en-US" altLang="ja-JP" sz="12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20</a:t>
              </a:r>
              <a:r>
                <a:rPr kumimoji="1" lang="ja-JP" altLang="en-US" sz="12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歳未満の飲酒は、</a:t>
              </a:r>
              <a:r>
                <a:rPr kumimoji="1" lang="ja-JP" altLang="en-US" sz="16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法律で禁止</a:t>
              </a:r>
              <a:r>
                <a:rPr kumimoji="1" lang="ja-JP" altLang="en-US" sz="11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されています。</a:t>
              </a:r>
              <a:r>
                <a:rPr kumimoji="1"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イッキ飲みも危険なのでしてはいけません。</a:t>
              </a:r>
              <a:endParaRPr kumimoji="1"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pic>
        <p:nvPicPr>
          <p:cNvPr id="11" name="図 10" descr="アイコン&#10;&#10;自動的に生成された説明">
            <a:extLst>
              <a:ext uri="{FF2B5EF4-FFF2-40B4-BE49-F238E27FC236}">
                <a16:creationId xmlns:a16="http://schemas.microsoft.com/office/drawing/2014/main" id="{DAE03E2C-BEAD-0EEE-F7F4-69A3A4871183}"/>
              </a:ext>
            </a:extLst>
          </p:cNvPr>
          <p:cNvPicPr>
            <a:picLocks noChangeAspect="1"/>
          </p:cNvPicPr>
          <p:nvPr/>
        </p:nvPicPr>
        <p:blipFill>
          <a:blip r:embed="rId6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618" y="4859913"/>
            <a:ext cx="1042559" cy="1042066"/>
          </a:xfrm>
          <a:prstGeom prst="rect">
            <a:avLst/>
          </a:prstGeom>
        </p:spPr>
      </p:pic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7CEBACAE-EBE2-EC20-B722-481D98868E40}"/>
              </a:ext>
            </a:extLst>
          </p:cNvPr>
          <p:cNvGrpSpPr/>
          <p:nvPr/>
        </p:nvGrpSpPr>
        <p:grpSpPr>
          <a:xfrm>
            <a:off x="5114516" y="1550196"/>
            <a:ext cx="2445082" cy="3094078"/>
            <a:chOff x="5067472" y="1577808"/>
            <a:chExt cx="2445082" cy="3094079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80904610-F367-AED5-8981-149378D54B6B}"/>
                </a:ext>
              </a:extLst>
            </p:cNvPr>
            <p:cNvGrpSpPr/>
            <p:nvPr/>
          </p:nvGrpSpPr>
          <p:grpSpPr>
            <a:xfrm>
              <a:off x="5067472" y="1719067"/>
              <a:ext cx="2288766" cy="2952820"/>
              <a:chOff x="-2810768" y="6229648"/>
              <a:chExt cx="2288766" cy="2954216"/>
            </a:xfrm>
          </p:grpSpPr>
          <p:sp>
            <p:nvSpPr>
              <p:cNvPr id="89" name="四角形: 角を丸くする 88">
                <a:extLst>
                  <a:ext uri="{FF2B5EF4-FFF2-40B4-BE49-F238E27FC236}">
                    <a16:creationId xmlns:a16="http://schemas.microsoft.com/office/drawing/2014/main" id="{6A32A1C8-B59F-619B-75C7-E383FA7C9EFB}"/>
                  </a:ext>
                </a:extLst>
              </p:cNvPr>
              <p:cNvSpPr/>
              <p:nvPr/>
            </p:nvSpPr>
            <p:spPr>
              <a:xfrm>
                <a:off x="-2810768" y="6229648"/>
                <a:ext cx="2288766" cy="2954216"/>
              </a:xfrm>
              <a:prstGeom prst="roundRect">
                <a:avLst/>
              </a:prstGeom>
              <a:solidFill>
                <a:srgbClr val="A45E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E1235299-A507-20C8-5965-3D2135E39B5A}"/>
                  </a:ext>
                </a:extLst>
              </p:cNvPr>
              <p:cNvSpPr txBox="1"/>
              <p:nvPr/>
            </p:nvSpPr>
            <p:spPr>
              <a:xfrm>
                <a:off x="-2782199" y="7186175"/>
                <a:ext cx="2231627" cy="1693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i="1" u="sng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「自分は大丈夫」</a:t>
                </a:r>
                <a:endParaRPr kumimoji="1" lang="en-US" altLang="ja-JP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600" b="1" i="1" u="sng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「損しても次は取り返せる」</a:t>
                </a:r>
                <a:endParaRPr kumimoji="1" lang="en-US" altLang="ja-JP" sz="1600" b="1" i="1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endParaRPr kumimoji="1" lang="en-US" altLang="ja-JP" sz="1600" b="1" u="sng" dirty="0">
                  <a:solidFill>
                    <a:srgbClr val="FFFF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600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些細</a:t>
                </a:r>
                <a:r>
                  <a:rPr kumimoji="1" lang="ja-JP" altLang="en-US" sz="1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なことがきっかけで、取り返しのつかなくなることも・・・</a:t>
                </a:r>
                <a:endParaRPr kumimoji="1" lang="en-US" altLang="ja-JP" sz="1200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pic>
          <p:nvPicPr>
            <p:cNvPr id="95" name="図 94" descr="ロゴ が含まれている画像&#10;&#10;自動的に生成された説明">
              <a:extLst>
                <a:ext uri="{FF2B5EF4-FFF2-40B4-BE49-F238E27FC236}">
                  <a16:creationId xmlns:a16="http://schemas.microsoft.com/office/drawing/2014/main" id="{39C152D8-83FA-4415-6D4E-BC1B37E9A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8121" y="1577808"/>
              <a:ext cx="1494433" cy="1494432"/>
            </a:xfrm>
            <a:prstGeom prst="rect">
              <a:avLst/>
            </a:prstGeom>
          </p:spPr>
        </p:pic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DAD4A115-3784-18DB-40CF-EFAF7A01D98A}"/>
              </a:ext>
            </a:extLst>
          </p:cNvPr>
          <p:cNvGrpSpPr/>
          <p:nvPr/>
        </p:nvGrpSpPr>
        <p:grpSpPr>
          <a:xfrm>
            <a:off x="2633332" y="1704253"/>
            <a:ext cx="2369067" cy="2954216"/>
            <a:chOff x="7876572" y="4863754"/>
            <a:chExt cx="2369067" cy="2954216"/>
          </a:xfrm>
        </p:grpSpPr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CBF081AE-70BA-CB35-E269-1E51E037AD35}"/>
                </a:ext>
              </a:extLst>
            </p:cNvPr>
            <p:cNvGrpSpPr/>
            <p:nvPr/>
          </p:nvGrpSpPr>
          <p:grpSpPr>
            <a:xfrm>
              <a:off x="7876572" y="4863754"/>
              <a:ext cx="2369067" cy="2954216"/>
              <a:chOff x="-2806190" y="6218140"/>
              <a:chExt cx="2369067" cy="2954216"/>
            </a:xfrm>
          </p:grpSpPr>
          <p:sp>
            <p:nvSpPr>
              <p:cNvPr id="67" name="四角形: 角を丸くする 66">
                <a:extLst>
                  <a:ext uri="{FF2B5EF4-FFF2-40B4-BE49-F238E27FC236}">
                    <a16:creationId xmlns:a16="http://schemas.microsoft.com/office/drawing/2014/main" id="{ADD61E30-3B00-163D-9ACD-5D7700E8C179}"/>
                  </a:ext>
                </a:extLst>
              </p:cNvPr>
              <p:cNvSpPr/>
              <p:nvPr/>
            </p:nvSpPr>
            <p:spPr>
              <a:xfrm>
                <a:off x="-2787140" y="6218140"/>
                <a:ext cx="2288766" cy="2954216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EAD1FDAB-A749-B94A-CA37-03517F4C28E3}"/>
                  </a:ext>
                </a:extLst>
              </p:cNvPr>
              <p:cNvSpPr txBox="1"/>
              <p:nvPr/>
            </p:nvSpPr>
            <p:spPr>
              <a:xfrm>
                <a:off x="-2806190" y="7255711"/>
                <a:ext cx="236906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i="1" u="sng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「スマホでゲーム感覚でできる賭け事がやめられない」</a:t>
                </a:r>
                <a:endParaRPr kumimoji="1" lang="en-US" altLang="ja-JP" sz="1600" b="1" i="1" u="sng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　　　</a:t>
                </a:r>
                <a:endParaRPr kumimoji="1" lang="en-US" altLang="ja-JP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r>
                  <a:rPr kumimoji="1" lang="ja-JP" altLang="en-US" sz="1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日本で</a:t>
                </a:r>
                <a:r>
                  <a:rPr kumimoji="1" lang="ja-JP" altLang="en-US" sz="1200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オンラインカジノの利用は</a:t>
                </a:r>
                <a:r>
                  <a:rPr kumimoji="1" lang="ja-JP" altLang="en-US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違法行為</a:t>
                </a:r>
                <a:r>
                  <a:rPr kumimoji="1" lang="ja-JP" altLang="en-US" sz="1200" b="1" u="sng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です！</a:t>
                </a:r>
                <a:endParaRPr kumimoji="1" lang="en-US" altLang="ja-JP" sz="1200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pic>
          <p:nvPicPr>
            <p:cNvPr id="78" name="図 77" descr="時計 が含まれている画像&#10;&#10;自動的に生成された説明">
              <a:extLst>
                <a:ext uri="{FF2B5EF4-FFF2-40B4-BE49-F238E27FC236}">
                  <a16:creationId xmlns:a16="http://schemas.microsoft.com/office/drawing/2014/main" id="{76458952-B5D6-4249-69B8-558BADE3634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biLevel thresh="50000"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8407" y="4901103"/>
              <a:ext cx="1167001" cy="1167001"/>
            </a:xfrm>
            <a:prstGeom prst="rect">
              <a:avLst/>
            </a:prstGeom>
          </p:spPr>
        </p:pic>
      </p:grpSp>
      <p:sp>
        <p:nvSpPr>
          <p:cNvPr id="6" name="楕円 5">
            <a:extLst>
              <a:ext uri="{FF2B5EF4-FFF2-40B4-BE49-F238E27FC236}">
                <a16:creationId xmlns:a16="http://schemas.microsoft.com/office/drawing/2014/main" id="{C4641C82-44E9-B9F2-C76D-FB902B5C4A10}"/>
              </a:ext>
            </a:extLst>
          </p:cNvPr>
          <p:cNvSpPr/>
          <p:nvPr/>
        </p:nvSpPr>
        <p:spPr>
          <a:xfrm>
            <a:off x="2850290" y="1889040"/>
            <a:ext cx="947779" cy="881557"/>
          </a:xfrm>
          <a:prstGeom prst="ellipse">
            <a:avLst/>
          </a:prstGeom>
          <a:solidFill>
            <a:srgbClr val="0B76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808000"/>
              </a:highlight>
            </a:endParaRP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CD4D3678-850F-0135-D592-C241CBD417BC}"/>
              </a:ext>
            </a:extLst>
          </p:cNvPr>
          <p:cNvGrpSpPr/>
          <p:nvPr/>
        </p:nvGrpSpPr>
        <p:grpSpPr>
          <a:xfrm>
            <a:off x="247964" y="4660946"/>
            <a:ext cx="2437637" cy="3139919"/>
            <a:chOff x="115347" y="5771063"/>
            <a:chExt cx="2437637" cy="3139919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804FD1DA-C986-4EBA-4E53-D97CA72A7AFA}"/>
                </a:ext>
              </a:extLst>
            </p:cNvPr>
            <p:cNvGrpSpPr/>
            <p:nvPr/>
          </p:nvGrpSpPr>
          <p:grpSpPr>
            <a:xfrm>
              <a:off x="115347" y="5956766"/>
              <a:ext cx="2288766" cy="2954216"/>
              <a:chOff x="191493" y="4817155"/>
              <a:chExt cx="2288766" cy="2954216"/>
            </a:xfrm>
          </p:grpSpPr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FCD3D0CA-DFB8-3799-D11C-05720C0D1A78}"/>
                  </a:ext>
                </a:extLst>
              </p:cNvPr>
              <p:cNvSpPr/>
              <p:nvPr/>
            </p:nvSpPr>
            <p:spPr>
              <a:xfrm>
                <a:off x="191493" y="4817155"/>
                <a:ext cx="2288766" cy="2954216"/>
              </a:xfrm>
              <a:prstGeom prst="roundRect">
                <a:avLst/>
              </a:prstGeom>
              <a:solidFill>
                <a:srgbClr val="521439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049F1B1-4E49-2406-5ABD-D3C0037A0B7E}"/>
                  </a:ext>
                </a:extLst>
              </p:cNvPr>
              <p:cNvSpPr txBox="1"/>
              <p:nvPr/>
            </p:nvSpPr>
            <p:spPr>
              <a:xfrm>
                <a:off x="211124" y="5831913"/>
                <a:ext cx="2242736" cy="1549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i="1" u="sng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「大麻・危険ドラックも１回だけなら大丈夫」</a:t>
                </a:r>
                <a:endParaRPr kumimoji="1" lang="en-US" altLang="ja-JP" sz="1200" dirty="0">
                  <a:solidFill>
                    <a:srgbClr val="96D3E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  <a:p>
                <a:pPr>
                  <a:spcBef>
                    <a:spcPts val="800"/>
                  </a:spcBef>
                </a:pPr>
                <a:r>
                  <a:rPr kumimoji="1" lang="ja-JP" altLang="en-US" sz="1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大麻による大学生の検挙者数は</a:t>
                </a:r>
                <a:r>
                  <a:rPr kumimoji="1" lang="en-US" altLang="ja-JP" sz="1200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235</a:t>
                </a:r>
                <a:r>
                  <a:rPr kumimoji="1" lang="ja-JP" altLang="en-US" sz="1200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人</a:t>
                </a:r>
                <a:r>
                  <a:rPr kumimoji="1" lang="ja-JP" altLang="en-US" sz="1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です。</a:t>
                </a:r>
                <a:r>
                  <a:rPr kumimoji="1" lang="ja-JP" altLang="en-US" sz="1200" b="1" u="sng" dirty="0">
                    <a:solidFill>
                      <a:srgbClr val="FFFF00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大麻の所持・使用は</a:t>
                </a:r>
                <a:r>
                  <a:rPr kumimoji="1" lang="ja-JP" altLang="en-US" sz="1600" b="1" u="sng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犯罪</a:t>
                </a:r>
                <a:r>
                  <a:rPr kumimoji="1" lang="ja-JP" altLang="en-US" sz="1200" b="1" dirty="0">
                    <a:solidFill>
                      <a:schemeClr val="bg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です！</a:t>
                </a:r>
                <a:endParaRPr kumimoji="1" lang="en-US" altLang="ja-JP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82C252B0-4CE2-277D-3F05-6190839CCC1D}"/>
                  </a:ext>
                </a:extLst>
              </p:cNvPr>
              <p:cNvGrpSpPr/>
              <p:nvPr/>
            </p:nvGrpSpPr>
            <p:grpSpPr>
              <a:xfrm>
                <a:off x="277242" y="4983049"/>
                <a:ext cx="950889" cy="891501"/>
                <a:chOff x="5165872" y="2018379"/>
                <a:chExt cx="789061" cy="742909"/>
              </a:xfrm>
              <a:solidFill>
                <a:schemeClr val="accent5">
                  <a:lumMod val="75000"/>
                </a:schemeClr>
              </a:solidFill>
            </p:grpSpPr>
            <p:sp>
              <p:nvSpPr>
                <p:cNvPr id="23" name="楕円 22">
                  <a:extLst>
                    <a:ext uri="{FF2B5EF4-FFF2-40B4-BE49-F238E27FC236}">
                      <a16:creationId xmlns:a16="http://schemas.microsoft.com/office/drawing/2014/main" id="{80026FD8-F35C-7BE2-A249-602FBE46D5BF}"/>
                    </a:ext>
                  </a:extLst>
                </p:cNvPr>
                <p:cNvSpPr/>
                <p:nvPr/>
              </p:nvSpPr>
              <p:spPr>
                <a:xfrm>
                  <a:off x="5165872" y="2018379"/>
                  <a:ext cx="789061" cy="742909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07D1EA73-0CE5-254A-EF2E-EF9577F76B06}"/>
                    </a:ext>
                  </a:extLst>
                </p:cNvPr>
                <p:cNvSpPr txBox="1"/>
                <p:nvPr/>
              </p:nvSpPr>
              <p:spPr>
                <a:xfrm>
                  <a:off x="5181180" y="2259956"/>
                  <a:ext cx="752411" cy="25647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400" b="1" dirty="0">
                      <a:solidFill>
                        <a:schemeClr val="bg1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薬物乱用</a:t>
                  </a:r>
                </a:p>
              </p:txBody>
            </p:sp>
          </p:grpSp>
        </p:grpSp>
        <p:pic>
          <p:nvPicPr>
            <p:cNvPr id="104" name="図 103" descr="図形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E6B7B845-B0C5-9F9E-7560-E460FDCFF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artisticMosiaicBubbles/>
                      </a14:imgEffect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290" y="5771063"/>
              <a:ext cx="1594694" cy="1594694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E3F5E0-8A95-9B99-F897-33B84B48FBF9}"/>
              </a:ext>
            </a:extLst>
          </p:cNvPr>
          <p:cNvSpPr txBox="1"/>
          <p:nvPr/>
        </p:nvSpPr>
        <p:spPr>
          <a:xfrm>
            <a:off x="2781938" y="2080598"/>
            <a:ext cx="108448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オンライン</a:t>
            </a:r>
            <a:endParaRPr kumimoji="1" lang="en-US" altLang="ja-JP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カジノ</a:t>
            </a:r>
            <a:endParaRPr kumimoji="1" lang="en-US" altLang="ja-JP" sz="10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ED2FD21C-A0EB-4381-D2DA-5574C0B9A000}"/>
              </a:ext>
            </a:extLst>
          </p:cNvPr>
          <p:cNvSpPr/>
          <p:nvPr/>
        </p:nvSpPr>
        <p:spPr>
          <a:xfrm>
            <a:off x="5264059" y="1781680"/>
            <a:ext cx="947779" cy="881557"/>
          </a:xfrm>
          <a:prstGeom prst="ellipse">
            <a:avLst/>
          </a:prstGeom>
          <a:solidFill>
            <a:srgbClr val="D67A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808000"/>
              </a:highlight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D50900D-2CF2-0D36-171F-CFD4F683200A}"/>
              </a:ext>
            </a:extLst>
          </p:cNvPr>
          <p:cNvSpPr txBox="1"/>
          <p:nvPr/>
        </p:nvSpPr>
        <p:spPr>
          <a:xfrm>
            <a:off x="5173215" y="1979784"/>
            <a:ext cx="10822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ギャンブル等依存症</a:t>
            </a:r>
            <a:endParaRPr lang="en-US" altLang="ja-JP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C18419D3-19F4-BA2B-A585-C6A645F6F528}"/>
              </a:ext>
            </a:extLst>
          </p:cNvPr>
          <p:cNvSpPr/>
          <p:nvPr/>
        </p:nvSpPr>
        <p:spPr>
          <a:xfrm>
            <a:off x="2856309" y="5034838"/>
            <a:ext cx="947779" cy="881557"/>
          </a:xfrm>
          <a:prstGeom prst="ellipse">
            <a:avLst/>
          </a:prstGeom>
          <a:solidFill>
            <a:srgbClr val="B72E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808000"/>
              </a:highlight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743A77-3219-CE9B-BBD3-DCFF6585CFCD}"/>
              </a:ext>
            </a:extLst>
          </p:cNvPr>
          <p:cNvSpPr txBox="1"/>
          <p:nvPr/>
        </p:nvSpPr>
        <p:spPr>
          <a:xfrm>
            <a:off x="2789823" y="5188633"/>
            <a:ext cx="107989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過激派等</a:t>
            </a:r>
            <a:endParaRPr kumimoji="1" lang="en-US" altLang="ja-JP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からの勧誘</a:t>
            </a:r>
            <a:endParaRPr lang="en-US" altLang="ja-JP" sz="1400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67960D6D-09A3-513E-0E41-052EB2B6662C}"/>
              </a:ext>
            </a:extLst>
          </p:cNvPr>
          <p:cNvSpPr/>
          <p:nvPr/>
        </p:nvSpPr>
        <p:spPr>
          <a:xfrm>
            <a:off x="5203986" y="4944833"/>
            <a:ext cx="950889" cy="891501"/>
          </a:xfrm>
          <a:prstGeom prst="ellipse">
            <a:avLst/>
          </a:prstGeom>
          <a:solidFill>
            <a:srgbClr val="035D9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149BD31-D912-F4FD-C1B0-4EF946CFE0CF}"/>
              </a:ext>
            </a:extLst>
          </p:cNvPr>
          <p:cNvSpPr txBox="1"/>
          <p:nvPr/>
        </p:nvSpPr>
        <p:spPr>
          <a:xfrm>
            <a:off x="5243814" y="5110361"/>
            <a:ext cx="9067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飲酒</a:t>
            </a:r>
            <a:endParaRPr kumimoji="1" lang="en-US" altLang="ja-JP" sz="1400" b="1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トラブル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BB273D-A7D3-1090-ED63-DEB608706E04}"/>
              </a:ext>
            </a:extLst>
          </p:cNvPr>
          <p:cNvSpPr txBox="1"/>
          <p:nvPr/>
        </p:nvSpPr>
        <p:spPr>
          <a:xfrm>
            <a:off x="657225" y="4403124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18" name="図 17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B7E83EC-003C-30D7-5E49-2885CC9728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896" y="4250215"/>
            <a:ext cx="383741" cy="383741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EED4C8A-5E87-4FE8-C7F0-932CE66744E9}"/>
              </a:ext>
            </a:extLst>
          </p:cNvPr>
          <p:cNvSpPr txBox="1"/>
          <p:nvPr/>
        </p:nvSpPr>
        <p:spPr>
          <a:xfrm>
            <a:off x="3133356" y="4374388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25" name="図 24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7C8A613-2BF5-F013-A5F9-C9B6BE98E8E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417" y="4246143"/>
            <a:ext cx="369784" cy="36978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7E3861-B9DD-DEDF-512A-8D5A0928ADC3}"/>
              </a:ext>
            </a:extLst>
          </p:cNvPr>
          <p:cNvSpPr txBox="1"/>
          <p:nvPr/>
        </p:nvSpPr>
        <p:spPr>
          <a:xfrm>
            <a:off x="5607736" y="4384536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32" name="図 31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BDDAA38-EBC3-FCAA-700A-F253CF8F02F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201" y="4247272"/>
            <a:ext cx="383741" cy="383741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0CB86BB-AEC9-0DED-7B05-8027CDCA075F}"/>
              </a:ext>
            </a:extLst>
          </p:cNvPr>
          <p:cNvSpPr txBox="1"/>
          <p:nvPr/>
        </p:nvSpPr>
        <p:spPr>
          <a:xfrm>
            <a:off x="712886" y="7554417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61" name="図 60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6DE3323-69E8-EE08-1FF1-9B71600716E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415" y="7388882"/>
            <a:ext cx="383741" cy="383741"/>
          </a:xfrm>
          <a:prstGeom prst="rect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30384AC-98E8-02E4-790C-4FC11D7DE818}"/>
              </a:ext>
            </a:extLst>
          </p:cNvPr>
          <p:cNvSpPr txBox="1"/>
          <p:nvPr/>
        </p:nvSpPr>
        <p:spPr>
          <a:xfrm>
            <a:off x="3218720" y="7564222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70" name="図 69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AF6FA8B-A21A-D166-DEA1-45F28FB393C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177" y="7382738"/>
            <a:ext cx="383741" cy="383741"/>
          </a:xfrm>
          <a:prstGeom prst="rect">
            <a:avLst/>
          </a:prstGeom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DF4527E2-0DED-0EFC-00EF-ABA178AA2DB8}"/>
              </a:ext>
            </a:extLst>
          </p:cNvPr>
          <p:cNvSpPr txBox="1"/>
          <p:nvPr/>
        </p:nvSpPr>
        <p:spPr>
          <a:xfrm>
            <a:off x="5507486" y="7554417"/>
            <a:ext cx="125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心当たりがあれば⇒</a:t>
            </a:r>
          </a:p>
        </p:txBody>
      </p:sp>
      <p:pic>
        <p:nvPicPr>
          <p:cNvPr id="74" name="図 73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912B5E3-A137-1B9E-3FE6-F400F4FAE7B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306" y="7341387"/>
            <a:ext cx="425092" cy="42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8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9A1BF-8BF2-4DC0-E9F8-40412794F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932" y="464467"/>
            <a:ext cx="6691051" cy="944976"/>
          </a:xfrm>
        </p:spPr>
        <p:txBody>
          <a:bodyPr>
            <a:noAutofit/>
          </a:bodyPr>
          <a:lstStyle/>
          <a:p>
            <a:r>
              <a:rPr lang="ja-JP" altLang="en-US" sz="3200" b="1" u="sng" dirty="0">
                <a:solidFill>
                  <a:schemeClr val="accent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もしかしてこう思っていませんか？</a:t>
            </a:r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学生の</a:t>
            </a:r>
            <a:r>
              <a:rPr lang="ja-JP" altLang="en-US" sz="4801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悩み・不安</a:t>
            </a:r>
            <a:endParaRPr lang="ja-JP" altLang="en-US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2459AF8-686F-5B61-552F-7DB23BA3DB39}"/>
              </a:ext>
            </a:extLst>
          </p:cNvPr>
          <p:cNvSpPr/>
          <p:nvPr/>
        </p:nvSpPr>
        <p:spPr>
          <a:xfrm>
            <a:off x="195649" y="1736794"/>
            <a:ext cx="2288766" cy="1331829"/>
          </a:xfrm>
          <a:prstGeom prst="roundRect">
            <a:avLst/>
          </a:prstGeom>
          <a:solidFill>
            <a:srgbClr val="F8FA94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7B41DB-F3B8-9450-2F6F-EC9A85EF03B7}"/>
              </a:ext>
            </a:extLst>
          </p:cNvPr>
          <p:cNvSpPr txBox="1"/>
          <p:nvPr/>
        </p:nvSpPr>
        <p:spPr>
          <a:xfrm>
            <a:off x="227745" y="1829891"/>
            <a:ext cx="221352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「新学期が始まったけれど、なんだかつらい」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FCD3D0CA-DFB8-3799-D11C-05720C0D1A78}"/>
              </a:ext>
            </a:extLst>
          </p:cNvPr>
          <p:cNvSpPr/>
          <p:nvPr/>
        </p:nvSpPr>
        <p:spPr>
          <a:xfrm>
            <a:off x="5069323" y="1736794"/>
            <a:ext cx="2288766" cy="13301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7A650F3A-8971-57D6-2256-EDF2F29E1A54}"/>
              </a:ext>
            </a:extLst>
          </p:cNvPr>
          <p:cNvSpPr/>
          <p:nvPr/>
        </p:nvSpPr>
        <p:spPr>
          <a:xfrm>
            <a:off x="235491" y="4817419"/>
            <a:ext cx="7130343" cy="2457086"/>
          </a:xfrm>
          <a:prstGeom prst="roundRect">
            <a:avLst/>
          </a:prstGeom>
          <a:solidFill>
            <a:srgbClr val="A4DAF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CCCDEC0E-DA8D-AAF3-2052-4900AF5608AF}"/>
              </a:ext>
            </a:extLst>
          </p:cNvPr>
          <p:cNvSpPr txBox="1">
            <a:spLocks/>
          </p:cNvSpPr>
          <p:nvPr/>
        </p:nvSpPr>
        <p:spPr>
          <a:xfrm>
            <a:off x="-64666" y="8753204"/>
            <a:ext cx="7791512" cy="11746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些細な悩みでも、</a:t>
            </a:r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相談することで気持ちが軽くなる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こともあります。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まずは、</a:t>
            </a:r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自分の悩みを言葉にする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ことが</a:t>
            </a:r>
            <a:r>
              <a:rPr lang="ja-JP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大切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です。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悩みや不安なことがあれば、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各大学等の学生相談窓口や</a:t>
            </a:r>
            <a:endParaRPr lang="en-US" altLang="ja-JP" sz="2400" b="1" u="sng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関係機関の相談窓口等へご連絡</a:t>
            </a:r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ください。</a:t>
            </a: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6" name="図 65" descr="和文ヨコ小">
            <a:extLst>
              <a:ext uri="{FF2B5EF4-FFF2-40B4-BE49-F238E27FC236}">
                <a16:creationId xmlns:a16="http://schemas.microsoft.com/office/drawing/2014/main" id="{8A20058E-946F-EB23-42BB-6C65EC980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65" y="10117697"/>
            <a:ext cx="1795544" cy="52982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矢印: 下 67">
            <a:extLst>
              <a:ext uri="{FF2B5EF4-FFF2-40B4-BE49-F238E27FC236}">
                <a16:creationId xmlns:a16="http://schemas.microsoft.com/office/drawing/2014/main" id="{F8E0E904-2831-0BA9-13E4-0C946CBDB1DC}"/>
              </a:ext>
            </a:extLst>
          </p:cNvPr>
          <p:cNvSpPr/>
          <p:nvPr/>
        </p:nvSpPr>
        <p:spPr>
          <a:xfrm>
            <a:off x="2407557" y="7450145"/>
            <a:ext cx="2744558" cy="871301"/>
          </a:xfrm>
          <a:prstGeom prst="downArrow">
            <a:avLst>
              <a:gd name="adj1" fmla="val 50000"/>
              <a:gd name="adj2" fmla="val 59687"/>
            </a:avLst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7849919A-8108-3C24-10E4-E823FE9B41D7}"/>
              </a:ext>
            </a:extLst>
          </p:cNvPr>
          <p:cNvSpPr/>
          <p:nvPr/>
        </p:nvSpPr>
        <p:spPr>
          <a:xfrm>
            <a:off x="2635454" y="1736794"/>
            <a:ext cx="2288766" cy="1330197"/>
          </a:xfrm>
          <a:prstGeom prst="roundRect">
            <a:avLst/>
          </a:prstGeom>
          <a:solidFill>
            <a:srgbClr val="F9D5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D91ED9-E0BA-DDDB-9825-74505199735C}"/>
              </a:ext>
            </a:extLst>
          </p:cNvPr>
          <p:cNvSpPr txBox="1"/>
          <p:nvPr/>
        </p:nvSpPr>
        <p:spPr>
          <a:xfrm>
            <a:off x="2666467" y="1801964"/>
            <a:ext cx="221352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「これまで好きだったものに興味がわかない、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何をしてても楽しく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ない」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F85C9A-EA38-F055-4A69-72E1ADE06DC4}"/>
              </a:ext>
            </a:extLst>
          </p:cNvPr>
          <p:cNvSpPr txBox="1"/>
          <p:nvPr/>
        </p:nvSpPr>
        <p:spPr>
          <a:xfrm>
            <a:off x="5089430" y="1825741"/>
            <a:ext cx="2213529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「就活・勉強が思い通りにいかなくて何も</a:t>
            </a:r>
            <a:endParaRPr kumimoji="1"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手につかない・・・」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22" name="図 21" descr="ロゴ&#10;&#10;中程度の精度で自動的に生成された説明">
            <a:extLst>
              <a:ext uri="{FF2B5EF4-FFF2-40B4-BE49-F238E27FC236}">
                <a16:creationId xmlns:a16="http://schemas.microsoft.com/office/drawing/2014/main" id="{792D6229-4ABE-9589-5878-DEF972BA5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41" y="1823491"/>
            <a:ext cx="1675961" cy="1675961"/>
          </a:xfrm>
          <a:prstGeom prst="rect">
            <a:avLst/>
          </a:prstGeom>
        </p:spPr>
      </p:pic>
      <p:pic>
        <p:nvPicPr>
          <p:cNvPr id="49" name="図 48" descr="アイコン&#10;&#10;自動的に生成された説明">
            <a:extLst>
              <a:ext uri="{FF2B5EF4-FFF2-40B4-BE49-F238E27FC236}">
                <a16:creationId xmlns:a16="http://schemas.microsoft.com/office/drawing/2014/main" id="{B667F2C8-705B-66A7-318F-1BF83DFFA5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50000"/>
                    </a14:imgEffect>
                    <a14:imgEffect>
                      <a14:brightnessContrast bright="-10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04" y="2081023"/>
            <a:ext cx="1217398" cy="1217398"/>
          </a:xfrm>
          <a:prstGeom prst="rect">
            <a:avLst/>
          </a:prstGeom>
        </p:spPr>
      </p:pic>
      <p:pic>
        <p:nvPicPr>
          <p:cNvPr id="59" name="図 58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85AF3C4D-53C1-2A5A-BF7C-665630B801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10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917" y="2055226"/>
            <a:ext cx="1026787" cy="1026787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9C90796-5E98-4244-8541-9D4C78C013CD}"/>
              </a:ext>
            </a:extLst>
          </p:cNvPr>
          <p:cNvSpPr txBox="1"/>
          <p:nvPr/>
        </p:nvSpPr>
        <p:spPr>
          <a:xfrm>
            <a:off x="528727" y="4965456"/>
            <a:ext cx="46473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こんな誤解していませんか？</a:t>
            </a:r>
            <a:endParaRPr kumimoji="1" lang="en-US" altLang="ja-JP" u="sng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89E3F63-4960-3B90-B85F-D67822170474}"/>
              </a:ext>
            </a:extLst>
          </p:cNvPr>
          <p:cNvSpPr txBox="1"/>
          <p:nvPr/>
        </p:nvSpPr>
        <p:spPr>
          <a:xfrm>
            <a:off x="2617890" y="7003825"/>
            <a:ext cx="47037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出典：厚生労働省　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[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こころもメンテしよう～若者を支えるメンタルヘルスサイト～」</a:t>
            </a: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E29E6538-D061-F0E4-8469-B05701CD7C4F}"/>
              </a:ext>
            </a:extLst>
          </p:cNvPr>
          <p:cNvGrpSpPr/>
          <p:nvPr/>
        </p:nvGrpSpPr>
        <p:grpSpPr>
          <a:xfrm>
            <a:off x="227746" y="3155318"/>
            <a:ext cx="2338233" cy="1653024"/>
            <a:chOff x="7982188" y="6352716"/>
            <a:chExt cx="3720923" cy="1902798"/>
          </a:xfrm>
        </p:grpSpPr>
        <p:sp>
          <p:nvSpPr>
            <p:cNvPr id="70" name="四角形: 角を丸くする 69">
              <a:extLst>
                <a:ext uri="{FF2B5EF4-FFF2-40B4-BE49-F238E27FC236}">
                  <a16:creationId xmlns:a16="http://schemas.microsoft.com/office/drawing/2014/main" id="{ED17047A-F57B-7C4B-AA58-AC2F15D3D593}"/>
                </a:ext>
              </a:extLst>
            </p:cNvPr>
            <p:cNvSpPr/>
            <p:nvPr/>
          </p:nvSpPr>
          <p:spPr>
            <a:xfrm>
              <a:off x="7982188" y="6352716"/>
              <a:ext cx="3591128" cy="1714937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69" name="図 68" descr="ロゴ が含まれている画像&#10;&#10;自動的に生成された説明">
              <a:extLst>
                <a:ext uri="{FF2B5EF4-FFF2-40B4-BE49-F238E27FC236}">
                  <a16:creationId xmlns:a16="http://schemas.microsoft.com/office/drawing/2014/main" id="{EE8952A8-09F8-3479-EACA-DC7D4AD87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biLevel thresh="50000"/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brigh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47086" y="7089269"/>
              <a:ext cx="1456025" cy="1166245"/>
            </a:xfrm>
            <a:prstGeom prst="rect">
              <a:avLst/>
            </a:prstGeom>
          </p:spPr>
        </p:pic>
      </p:grp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25391925-4F47-753E-FBBC-ABE6DCB78A07}"/>
              </a:ext>
            </a:extLst>
          </p:cNvPr>
          <p:cNvSpPr txBox="1"/>
          <p:nvPr/>
        </p:nvSpPr>
        <p:spPr>
          <a:xfrm>
            <a:off x="210794" y="3263698"/>
            <a:ext cx="2247432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「授業中、みんなの前で話すと思うと、どきどきして息苦しくなる」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360D22AB-F1D0-AF5C-FC8B-F8F02CF52FE7}"/>
              </a:ext>
            </a:extLst>
          </p:cNvPr>
          <p:cNvSpPr/>
          <p:nvPr/>
        </p:nvSpPr>
        <p:spPr>
          <a:xfrm>
            <a:off x="2635454" y="3153688"/>
            <a:ext cx="2288766" cy="1489823"/>
          </a:xfrm>
          <a:prstGeom prst="roundRect">
            <a:avLst/>
          </a:prstGeom>
          <a:solidFill>
            <a:srgbClr val="A4DAF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13E6776C-B92C-21BE-AB61-78FBE4F41659}"/>
              </a:ext>
            </a:extLst>
          </p:cNvPr>
          <p:cNvSpPr txBox="1"/>
          <p:nvPr/>
        </p:nvSpPr>
        <p:spPr>
          <a:xfrm>
            <a:off x="2648775" y="3245546"/>
            <a:ext cx="223122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「やめたいと思っても、なかなかやめられない。でも、自分がだらしないだけ・・・」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2" name="図 81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FE93FFCC-7C03-06FF-A413-F45B98725D2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44" y="3782428"/>
            <a:ext cx="1022283" cy="1022283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73DC451-8FF5-54DB-B7B6-4436FB25E44E}"/>
              </a:ext>
            </a:extLst>
          </p:cNvPr>
          <p:cNvSpPr/>
          <p:nvPr/>
        </p:nvSpPr>
        <p:spPr>
          <a:xfrm>
            <a:off x="5089814" y="3153689"/>
            <a:ext cx="2288766" cy="14511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939F6A-4D22-BCD3-BE27-20E0C814B547}"/>
              </a:ext>
            </a:extLst>
          </p:cNvPr>
          <p:cNvSpPr txBox="1"/>
          <p:nvPr/>
        </p:nvSpPr>
        <p:spPr>
          <a:xfrm>
            <a:off x="5104854" y="3220191"/>
            <a:ext cx="2231221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「配慮してほしいことがあるけど、こんなこといったらわがままだと思われないかな・・・」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4" name="図 13" descr="図形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92BD8C1-89F0-4B01-1AAC-193D11794A3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892" y="3862523"/>
            <a:ext cx="768688" cy="768688"/>
          </a:xfrm>
          <a:prstGeom prst="rect">
            <a:avLst/>
          </a:prstGeom>
        </p:spPr>
      </p:pic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98AD18B-2ECB-AEB2-BC2C-FEA587923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371259"/>
              </p:ext>
            </p:extLst>
          </p:nvPr>
        </p:nvGraphicFramePr>
        <p:xfrm>
          <a:off x="695830" y="5355202"/>
          <a:ext cx="6863845" cy="1593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779598">
                  <a:extLst>
                    <a:ext uri="{9D8B030D-6E8A-4147-A177-3AD203B41FA5}">
                      <a16:colId xmlns:a16="http://schemas.microsoft.com/office/drawing/2014/main" val="3147772932"/>
                    </a:ext>
                  </a:extLst>
                </a:gridCol>
                <a:gridCol w="4084247">
                  <a:extLst>
                    <a:ext uri="{9D8B030D-6E8A-4147-A177-3AD203B41FA5}">
                      <a16:colId xmlns:a16="http://schemas.microsoft.com/office/drawing/2014/main" val="705485976"/>
                    </a:ext>
                  </a:extLst>
                </a:gridCol>
              </a:tblGrid>
              <a:tr h="263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弱い人がこころを病む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こころの病気は誰でもかかる可能性があります</a:t>
                      </a:r>
                      <a:endParaRPr kumimoji="1" lang="en-US" altLang="ja-JP" sz="1000" b="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070662"/>
                  </a:ext>
                </a:extLst>
              </a:tr>
              <a:tr h="263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友達が少ないから、心を病む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友達の数と、こころの病気は無関係です</a:t>
                      </a:r>
                      <a:endParaRPr kumimoji="1" lang="en-US" altLang="ja-JP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729553"/>
                  </a:ext>
                </a:extLst>
              </a:tr>
              <a:tr h="263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こころの病気は遺伝する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病気そのものは遺伝しません</a:t>
                      </a:r>
                      <a:endParaRPr kumimoji="1" lang="en-US" altLang="ja-JP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515784"/>
                  </a:ext>
                </a:extLst>
              </a:tr>
              <a:tr h="263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弱いから、いじめられる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いじめは、「いじめる側」の問題です</a:t>
                      </a:r>
                      <a:endParaRPr kumimoji="1" lang="en-US" altLang="ja-JP" sz="1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458663"/>
                  </a:ext>
                </a:extLst>
              </a:tr>
              <a:tr h="263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悩みや不安を人に話すのは弱い人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悩みを話すことで、より信頼しあえます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774966"/>
                  </a:ext>
                </a:extLst>
              </a:tr>
              <a:tr h="263848">
                <a:tc>
                  <a:txBody>
                    <a:bodyPr/>
                    <a:lstStyle/>
                    <a:p>
                      <a:r>
                        <a:rPr kumimoji="1" lang="en-US" altLang="ja-JP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×</a:t>
                      </a:r>
                      <a:r>
                        <a:rPr kumimoji="1" lang="ja-JP" altLang="en-US" sz="11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　</a:t>
                      </a:r>
                      <a:r>
                        <a:rPr kumimoji="1" lang="ja-JP" altLang="en-US" sz="1100" b="1" u="sng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こころの病気は一生治らない</a:t>
                      </a:r>
                      <a:endParaRPr kumimoji="1" lang="en-US" altLang="ja-JP" sz="1100" b="1" u="sng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→　こころの病気も回復が可能です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22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62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3442</TotalTime>
  <Words>561</Words>
  <Application>Microsoft Office PowerPoint</Application>
  <PresentationFormat>ユーザー設定</PresentationFormat>
  <Paragraphs>69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HGS創英角ﾎﾟｯﾌﾟ体</vt:lpstr>
      <vt:lpstr>游ゴシック</vt:lpstr>
      <vt:lpstr>Aptos</vt:lpstr>
      <vt:lpstr>Aptos Display</vt:lpstr>
      <vt:lpstr>Arial</vt:lpstr>
      <vt:lpstr>Office テーマ</vt:lpstr>
      <vt:lpstr>当てはまるものはありませんか？ 学生生活に潜む危険</vt:lpstr>
      <vt:lpstr>もしかしてこう思っていませんか？学生の悩み・不安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鈴木佑紀</dc:creator>
  <cp:lastModifiedBy>浅若 美佳</cp:lastModifiedBy>
  <cp:revision>63</cp:revision>
  <cp:lastPrinted>2025-03-11T06:11:06Z</cp:lastPrinted>
  <dcterms:created xsi:type="dcterms:W3CDTF">2024-09-18T08:25:36Z</dcterms:created>
  <dcterms:modified xsi:type="dcterms:W3CDTF">2025-03-17T05:20:52Z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2025-02-17T09:32:45Z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ceb493fd-7edb-4471-9db2-560959616b9f</vt:lpwstr>
  </property>
  <property fmtid="{D5CDD505-2E9C-101B-9397-08002B2CF9AE}" pid="8" name="MSIP_Label_d899a617-f30e-4fb8-b81c-fb6d0b94ac5b_ContentBits">
    <vt:lpwstr>0</vt:lpwstr>
  </property>
  <property fmtid="{D5CDD505-2E9C-101B-9397-08002B2CF9AE}" pid="9" name="MSIP_Label_d899a617-f30e-4fb8-b81c-fb6d0b94ac5b_Tag">
    <vt:lpwstr>10, 3, 0, 1</vt:lpwstr>
  </property>
</Properties>
</file>